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ileron Bold" pitchFamily="2" charset="77"/>
      <p:regular r:id="rId21"/>
    </p:embeddedFont>
    <p:embeddedFont>
      <p:font typeface="Aileron Ultra-Bold" pitchFamily="2" charset="77"/>
      <p:regular r:id="rId22"/>
    </p:embeddedFont>
    <p:embeddedFont>
      <p:font typeface="Canva Sans" panose="020B0503030501040103" pitchFamily="34" charset="0"/>
      <p:regular r:id="rId23"/>
    </p:embeddedFont>
    <p:embeddedFont>
      <p:font typeface="Canva Sans Bold" panose="020B0803030501040103" pitchFamily="34" charset="0"/>
      <p:regular r:id="rId24"/>
    </p:embeddedFont>
    <p:embeddedFont>
      <p:font typeface="DM Sans" pitchFamily="2" charset="77"/>
      <p:regular r:id="rId25"/>
    </p:embeddedFont>
    <p:embeddedFont>
      <p:font typeface="DM Sans Bold" pitchFamily="2" charset="77"/>
      <p:regular r:id="rId26"/>
    </p:embeddedFont>
    <p:embeddedFont>
      <p:font typeface="IBM Plex Sans Bold" panose="020B0803050203000203" pitchFamily="34" charset="0"/>
      <p:regular r:id="rId27"/>
    </p:embeddedFont>
    <p:embeddedFont>
      <p:font typeface="Montserrat" pitchFamily="2" charset="77"/>
      <p:regular r:id="rId28"/>
    </p:embeddedFont>
    <p:embeddedFont>
      <p:font typeface="Montserrat Medium" pitchFamily="2" charset="77"/>
      <p:regular r:id="rId29"/>
    </p:embeddedFont>
    <p:embeddedFont>
      <p:font typeface="Source Sans Pro" panose="020B0503030403020204" pitchFamily="3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8" autoAdjust="0"/>
  </p:normalViewPr>
  <p:slideViewPr>
    <p:cSldViewPr>
      <p:cViewPr varScale="1">
        <p:scale>
          <a:sx n="71" d="100"/>
          <a:sy n="71" d="100"/>
        </p:scale>
        <p:origin x="176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sv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4279137"/>
          </a:xfrm>
          <a:custGeom>
            <a:avLst/>
            <a:gdLst/>
            <a:ahLst/>
            <a:cxnLst/>
            <a:rect l="l" t="t" r="r" b="b"/>
            <a:pathLst>
              <a:path w="18288000" h="4279137">
                <a:moveTo>
                  <a:pt x="0" y="0"/>
                </a:moveTo>
                <a:lnTo>
                  <a:pt x="18288000" y="0"/>
                </a:lnTo>
                <a:lnTo>
                  <a:pt x="18288000" y="4279137"/>
                </a:lnTo>
                <a:lnTo>
                  <a:pt x="0" y="42791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673" b="-4767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96178"/>
            <a:ext cx="4279405" cy="3782959"/>
            <a:chOff x="0" y="0"/>
            <a:chExt cx="1015830" cy="8979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5830" cy="897985"/>
            </a:xfrm>
            <a:custGeom>
              <a:avLst/>
              <a:gdLst/>
              <a:ahLst/>
              <a:cxnLst/>
              <a:rect l="l" t="t" r="r" b="b"/>
              <a:pathLst>
                <a:path w="1015830" h="897985">
                  <a:moveTo>
                    <a:pt x="0" y="0"/>
                  </a:moveTo>
                  <a:lnTo>
                    <a:pt x="1015830" y="0"/>
                  </a:lnTo>
                  <a:lnTo>
                    <a:pt x="1015830" y="897985"/>
                  </a:lnTo>
                  <a:lnTo>
                    <a:pt x="0" y="897985"/>
                  </a:lnTo>
                  <a:close/>
                </a:path>
              </a:pathLst>
            </a:custGeom>
            <a:solidFill>
              <a:srgbClr val="2196F3">
                <a:alpha val="65882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066774" y="7803681"/>
            <a:ext cx="221226" cy="2483319"/>
            <a:chOff x="0" y="0"/>
            <a:chExt cx="152400" cy="17107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400" cy="1710731"/>
            </a:xfrm>
            <a:custGeom>
              <a:avLst/>
              <a:gdLst/>
              <a:ahLst/>
              <a:cxnLst/>
              <a:rect l="l" t="t" r="r" b="b"/>
              <a:pathLst>
                <a:path w="152400" h="1710731">
                  <a:moveTo>
                    <a:pt x="0" y="0"/>
                  </a:moveTo>
                  <a:lnTo>
                    <a:pt x="152400" y="0"/>
                  </a:lnTo>
                  <a:lnTo>
                    <a:pt x="152400" y="1710731"/>
                  </a:lnTo>
                  <a:lnTo>
                    <a:pt x="0" y="1710731"/>
                  </a:lnTo>
                  <a:close/>
                </a:path>
              </a:pathLst>
            </a:custGeom>
            <a:solidFill>
              <a:srgbClr val="00347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551465" y="1909044"/>
            <a:ext cx="3233875" cy="957227"/>
          </a:xfrm>
          <a:custGeom>
            <a:avLst/>
            <a:gdLst/>
            <a:ahLst/>
            <a:cxnLst/>
            <a:rect l="l" t="t" r="r" b="b"/>
            <a:pathLst>
              <a:path w="3233875" h="957227">
                <a:moveTo>
                  <a:pt x="0" y="0"/>
                </a:moveTo>
                <a:lnTo>
                  <a:pt x="3233875" y="0"/>
                </a:lnTo>
                <a:lnTo>
                  <a:pt x="3233875" y="957227"/>
                </a:lnTo>
                <a:lnTo>
                  <a:pt x="0" y="957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34045" y="4664008"/>
            <a:ext cx="14379222" cy="203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0"/>
              </a:lnSpc>
            </a:pPr>
            <a:r>
              <a:rPr lang="en-US" sz="5300">
                <a:solidFill>
                  <a:srgbClr val="767571"/>
                </a:solidFill>
                <a:latin typeface="DM Sans Bold"/>
              </a:rPr>
              <a:t>Navigating Scholarly Publishing:</a:t>
            </a:r>
          </a:p>
          <a:p>
            <a:pPr>
              <a:lnSpc>
                <a:spcPts val="5300"/>
              </a:lnSpc>
            </a:pPr>
            <a:r>
              <a:rPr lang="en-US" sz="5300" spc="137">
                <a:solidFill>
                  <a:srgbClr val="003479"/>
                </a:solidFill>
                <a:latin typeface="DM Sans Bold"/>
              </a:rPr>
              <a:t>An Introduction to the Asian Council of Science Editors and Latest Updates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934450"/>
            <a:ext cx="4870363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551465" y="7422650"/>
            <a:ext cx="5583213" cy="201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Bold"/>
              </a:rPr>
              <a:t>Ms. Maryam Sayab (she/her)</a:t>
            </a: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767571"/>
                </a:solidFill>
                <a:latin typeface="Canva Sans Bold"/>
              </a:rPr>
              <a:t>Director of Communications </a:t>
            </a: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767571"/>
                </a:solidFill>
                <a:latin typeface="Canva Sans Bold"/>
              </a:rPr>
              <a:t>Asian Council of Science Editors</a:t>
            </a: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767571"/>
                </a:solidFill>
                <a:latin typeface="Canva Sans Bold"/>
              </a:rPr>
              <a:t>Dubai, UAE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803922" y="8253101"/>
            <a:ext cx="4876761" cy="1381749"/>
          </a:xfrm>
          <a:custGeom>
            <a:avLst/>
            <a:gdLst/>
            <a:ahLst/>
            <a:cxnLst/>
            <a:rect l="l" t="t" r="r" b="b"/>
            <a:pathLst>
              <a:path w="4876761" h="1381749">
                <a:moveTo>
                  <a:pt x="0" y="0"/>
                </a:moveTo>
                <a:lnTo>
                  <a:pt x="4876760" y="0"/>
                </a:lnTo>
                <a:lnTo>
                  <a:pt x="4876760" y="1381748"/>
                </a:lnTo>
                <a:lnTo>
                  <a:pt x="0" y="1381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8917" y="2868242"/>
            <a:ext cx="7290165" cy="6273960"/>
          </a:xfrm>
          <a:custGeom>
            <a:avLst/>
            <a:gdLst/>
            <a:ahLst/>
            <a:cxnLst/>
            <a:rect l="l" t="t" r="r" b="b"/>
            <a:pathLst>
              <a:path w="7290165" h="6273960">
                <a:moveTo>
                  <a:pt x="0" y="0"/>
                </a:moveTo>
                <a:lnTo>
                  <a:pt x="7290166" y="0"/>
                </a:lnTo>
                <a:lnTo>
                  <a:pt x="7290166" y="6273961"/>
                </a:lnTo>
                <a:lnTo>
                  <a:pt x="0" y="6273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9704" y="3459330"/>
            <a:ext cx="708591" cy="761926"/>
          </a:xfrm>
          <a:custGeom>
            <a:avLst/>
            <a:gdLst/>
            <a:ahLst/>
            <a:cxnLst/>
            <a:rect l="l" t="t" r="r" b="b"/>
            <a:pathLst>
              <a:path w="708591" h="761926">
                <a:moveTo>
                  <a:pt x="0" y="0"/>
                </a:moveTo>
                <a:lnTo>
                  <a:pt x="708592" y="0"/>
                </a:lnTo>
                <a:lnTo>
                  <a:pt x="708592" y="761926"/>
                </a:lnTo>
                <a:lnTo>
                  <a:pt x="0" y="761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4970" y="6559896"/>
            <a:ext cx="713764" cy="677427"/>
          </a:xfrm>
          <a:custGeom>
            <a:avLst/>
            <a:gdLst/>
            <a:ahLst/>
            <a:cxnLst/>
            <a:rect l="l" t="t" r="r" b="b"/>
            <a:pathLst>
              <a:path w="713764" h="677427">
                <a:moveTo>
                  <a:pt x="0" y="0"/>
                </a:moveTo>
                <a:lnTo>
                  <a:pt x="713765" y="0"/>
                </a:lnTo>
                <a:lnTo>
                  <a:pt x="713765" y="677428"/>
                </a:lnTo>
                <a:lnTo>
                  <a:pt x="0" y="677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49265" y="6533811"/>
            <a:ext cx="729598" cy="729598"/>
          </a:xfrm>
          <a:custGeom>
            <a:avLst/>
            <a:gdLst/>
            <a:ahLst/>
            <a:cxnLst/>
            <a:rect l="l" t="t" r="r" b="b"/>
            <a:pathLst>
              <a:path w="729598" h="729598">
                <a:moveTo>
                  <a:pt x="0" y="0"/>
                </a:moveTo>
                <a:lnTo>
                  <a:pt x="729599" y="0"/>
                </a:lnTo>
                <a:lnTo>
                  <a:pt x="7295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56887" y="802576"/>
            <a:ext cx="14682818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4100">
                <a:solidFill>
                  <a:srgbClr val="000000"/>
                </a:solidFill>
                <a:latin typeface="IBM Plex Sans Bold"/>
              </a:rPr>
              <a:t>GEOGRAPHICAL VARIATIONS IN SCHOLARLY PUBLISHING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8062" y="4382467"/>
            <a:ext cx="3851877" cy="2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CAPACITY BUILDING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9265" y="7565025"/>
            <a:ext cx="3008505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FUNDING &amp;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7770" y="7565025"/>
            <a:ext cx="2809184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TECHNOLOGICAL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839" y="2174821"/>
            <a:ext cx="44820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DEVELOPED COUNTRIES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790" y="2818107"/>
            <a:ext cx="5104176" cy="425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Established research &amp; publishing ecosystems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Advanced Infrastructure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Availability of Funding &amp; Resources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Prestigious journals with </a:t>
            </a:r>
          </a:p>
          <a:p>
            <a:pPr>
              <a:lnSpc>
                <a:spcPts val="3767"/>
              </a:lnSpc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       high-impact factors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Often published in English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11263" y="2174821"/>
            <a:ext cx="4974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196F3"/>
                </a:solidFill>
                <a:latin typeface="IBM Plex Sans Bold"/>
              </a:rPr>
              <a:t>ASIA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03408" y="2881784"/>
            <a:ext cx="4482078" cy="568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Underdeveloped research &amp; publishing ecosystems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No specific Infrastructure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Lack of Funding &amp; Resources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Predatory &amp; inactive society journals  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Language Barriers</a:t>
            </a:r>
          </a:p>
          <a:p>
            <a:pPr>
              <a:lnSpc>
                <a:spcPts val="3791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8917" y="2868242"/>
            <a:ext cx="7290165" cy="6273960"/>
          </a:xfrm>
          <a:custGeom>
            <a:avLst/>
            <a:gdLst/>
            <a:ahLst/>
            <a:cxnLst/>
            <a:rect l="l" t="t" r="r" b="b"/>
            <a:pathLst>
              <a:path w="7290165" h="6273960">
                <a:moveTo>
                  <a:pt x="0" y="0"/>
                </a:moveTo>
                <a:lnTo>
                  <a:pt x="7290166" y="0"/>
                </a:lnTo>
                <a:lnTo>
                  <a:pt x="7290166" y="6273961"/>
                </a:lnTo>
                <a:lnTo>
                  <a:pt x="0" y="6273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9704" y="3459330"/>
            <a:ext cx="708591" cy="761926"/>
          </a:xfrm>
          <a:custGeom>
            <a:avLst/>
            <a:gdLst/>
            <a:ahLst/>
            <a:cxnLst/>
            <a:rect l="l" t="t" r="r" b="b"/>
            <a:pathLst>
              <a:path w="708591" h="761926">
                <a:moveTo>
                  <a:pt x="0" y="0"/>
                </a:moveTo>
                <a:lnTo>
                  <a:pt x="708592" y="0"/>
                </a:lnTo>
                <a:lnTo>
                  <a:pt x="708592" y="761926"/>
                </a:lnTo>
                <a:lnTo>
                  <a:pt x="0" y="761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4970" y="6559896"/>
            <a:ext cx="713764" cy="677427"/>
          </a:xfrm>
          <a:custGeom>
            <a:avLst/>
            <a:gdLst/>
            <a:ahLst/>
            <a:cxnLst/>
            <a:rect l="l" t="t" r="r" b="b"/>
            <a:pathLst>
              <a:path w="713764" h="677427">
                <a:moveTo>
                  <a:pt x="0" y="0"/>
                </a:moveTo>
                <a:lnTo>
                  <a:pt x="713765" y="0"/>
                </a:lnTo>
                <a:lnTo>
                  <a:pt x="713765" y="677428"/>
                </a:lnTo>
                <a:lnTo>
                  <a:pt x="0" y="677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49265" y="6533811"/>
            <a:ext cx="729598" cy="729598"/>
          </a:xfrm>
          <a:custGeom>
            <a:avLst/>
            <a:gdLst/>
            <a:ahLst/>
            <a:cxnLst/>
            <a:rect l="l" t="t" r="r" b="b"/>
            <a:pathLst>
              <a:path w="729598" h="729598">
                <a:moveTo>
                  <a:pt x="0" y="0"/>
                </a:moveTo>
                <a:lnTo>
                  <a:pt x="729599" y="0"/>
                </a:lnTo>
                <a:lnTo>
                  <a:pt x="7295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47362" y="817698"/>
            <a:ext cx="14682818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4100">
                <a:solidFill>
                  <a:srgbClr val="000000"/>
                </a:solidFill>
                <a:latin typeface="IBM Plex Sans Bold"/>
              </a:rPr>
              <a:t>GEOGRAPHICAL VARIATIONS IN SCHOLARLY PUBLISHING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8062" y="4382467"/>
            <a:ext cx="3851877" cy="2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CAPACITY BUILDING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9265" y="7565025"/>
            <a:ext cx="3008505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FUNDING &amp;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7770" y="7565025"/>
            <a:ext cx="2809184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TECHNOLOGICAL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839" y="2174821"/>
            <a:ext cx="44820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DEVELOPED COUNTRIES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790" y="2818107"/>
            <a:ext cx="5104176" cy="568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Established research &amp; publishing ecosystems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Advanced Infrastructure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Availability of Funding &amp; Resources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Prestigious journals with </a:t>
            </a:r>
          </a:p>
          <a:p>
            <a:pPr>
              <a:lnSpc>
                <a:spcPts val="3767"/>
              </a:lnSpc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       high-impact factors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Often published in English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Well equip and centralized Ethics and Quality Control</a:t>
            </a:r>
          </a:p>
          <a:p>
            <a:pPr>
              <a:lnSpc>
                <a:spcPts val="3767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11263" y="2174821"/>
            <a:ext cx="4974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ASIA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03408" y="2881784"/>
            <a:ext cx="4482078" cy="616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Underdeveloped research &amp; publishing ecosystems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No specific Infrastructure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Lack of Funding &amp; Resources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Predatory &amp; inactive society journals 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Language Barriers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Individual Ethics and Quality Control</a:t>
            </a:r>
          </a:p>
          <a:p>
            <a:pPr>
              <a:lnSpc>
                <a:spcPts val="3791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563" y="1287561"/>
            <a:ext cx="7711879" cy="7711879"/>
          </a:xfrm>
          <a:custGeom>
            <a:avLst/>
            <a:gdLst/>
            <a:ahLst/>
            <a:cxnLst/>
            <a:rect l="l" t="t" r="r" b="b"/>
            <a:pathLst>
              <a:path w="7711879" h="7711879">
                <a:moveTo>
                  <a:pt x="0" y="0"/>
                </a:moveTo>
                <a:lnTo>
                  <a:pt x="7711879" y="0"/>
                </a:lnTo>
                <a:lnTo>
                  <a:pt x="7711879" y="7711878"/>
                </a:lnTo>
                <a:lnTo>
                  <a:pt x="0" y="7711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154640"/>
            <a:ext cx="11301259" cy="1977720"/>
          </a:xfrm>
          <a:custGeom>
            <a:avLst/>
            <a:gdLst/>
            <a:ahLst/>
            <a:cxnLst/>
            <a:rect l="l" t="t" r="r" b="b"/>
            <a:pathLst>
              <a:path w="11301259" h="1977720">
                <a:moveTo>
                  <a:pt x="0" y="0"/>
                </a:moveTo>
                <a:lnTo>
                  <a:pt x="11301259" y="0"/>
                </a:lnTo>
                <a:lnTo>
                  <a:pt x="11301259" y="1977720"/>
                </a:lnTo>
                <a:lnTo>
                  <a:pt x="0" y="1977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58498" y="1762929"/>
            <a:ext cx="7172681" cy="206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46"/>
              </a:lnSpc>
            </a:pPr>
            <a:r>
              <a:rPr lang="en-US" sz="5400">
                <a:solidFill>
                  <a:srgbClr val="4360AA"/>
                </a:solidFill>
                <a:latin typeface="IBM Plex Sans Bold"/>
              </a:rPr>
              <a:t>Advanced Manuscript Submission &amp; Peer Review System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68023" y="4505583"/>
            <a:ext cx="6721588" cy="369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0"/>
              </a:lnSpc>
            </a:pPr>
            <a:r>
              <a:rPr lang="en-US" sz="3550">
                <a:solidFill>
                  <a:srgbClr val="000000"/>
                </a:solidFill>
                <a:latin typeface="Source Sans Pro"/>
              </a:rPr>
              <a:t>A reliable and stable editorial system developed by ACSE to facilitate the society journals and scholarly publishers in bringing qualitative content to the scientific community.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83868" y="5808828"/>
            <a:ext cx="236926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scione.com</a:t>
            </a:r>
          </a:p>
        </p:txBody>
      </p:sp>
      <p:sp>
        <p:nvSpPr>
          <p:cNvPr id="7" name="AutoShape 7"/>
          <p:cNvSpPr/>
          <p:nvPr/>
        </p:nvSpPr>
        <p:spPr>
          <a:xfrm>
            <a:off x="10458498" y="4111777"/>
            <a:ext cx="6164021" cy="0"/>
          </a:xfrm>
          <a:prstGeom prst="line">
            <a:avLst/>
          </a:prstGeom>
          <a:ln w="85725" cap="flat">
            <a:solidFill>
              <a:srgbClr val="0C0C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086283"/>
            <a:ext cx="3525022" cy="2030323"/>
            <a:chOff x="0" y="0"/>
            <a:chExt cx="928401" cy="534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8401" cy="534735"/>
            </a:xfrm>
            <a:custGeom>
              <a:avLst/>
              <a:gdLst/>
              <a:ahLst/>
              <a:cxnLst/>
              <a:rect l="l" t="t" r="r" b="b"/>
              <a:pathLst>
                <a:path w="928401" h="534735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Easy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3909698" y="8499438"/>
            <a:ext cx="644024" cy="617168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B6B4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909698" y="6469115"/>
            <a:ext cx="3525022" cy="2030323"/>
            <a:chOff x="0" y="0"/>
            <a:chExt cx="928401" cy="5347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8401" cy="534735"/>
            </a:xfrm>
            <a:custGeom>
              <a:avLst/>
              <a:gdLst/>
              <a:ahLst/>
              <a:cxnLst/>
              <a:rect l="l" t="t" r="r" b="b"/>
              <a:pathLst>
                <a:path w="928401" h="534735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Efficient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42430" y="5851947"/>
            <a:ext cx="3525022" cy="2030323"/>
            <a:chOff x="0" y="0"/>
            <a:chExt cx="928401" cy="5347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28401" cy="534735"/>
            </a:xfrm>
            <a:custGeom>
              <a:avLst/>
              <a:gdLst/>
              <a:ahLst/>
              <a:cxnLst/>
              <a:rect l="l" t="t" r="r" b="b"/>
              <a:pathLst>
                <a:path w="928401" h="534735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Fast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49295" y="5240138"/>
            <a:ext cx="3525022" cy="2030323"/>
            <a:chOff x="0" y="0"/>
            <a:chExt cx="928401" cy="5347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8401" cy="534735"/>
            </a:xfrm>
            <a:custGeom>
              <a:avLst/>
              <a:gdLst/>
              <a:ahLst/>
              <a:cxnLst/>
              <a:rect l="l" t="t" r="r" b="b"/>
              <a:pathLst>
                <a:path w="928401" h="534735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Instant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9739770" y="7265102"/>
            <a:ext cx="618157" cy="617168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>
                <a:alpha val="49804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6826088" y="7882270"/>
            <a:ext cx="618157" cy="617168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>
                <a:alpha val="49804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2650434" y="3574512"/>
            <a:ext cx="4525941" cy="4020616"/>
            <a:chOff x="0" y="0"/>
            <a:chExt cx="977479" cy="8683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77479" cy="868343"/>
            </a:xfrm>
            <a:custGeom>
              <a:avLst/>
              <a:gdLst/>
              <a:ahLst/>
              <a:cxnLst/>
              <a:rect l="l" t="t" r="r" b="b"/>
              <a:pathLst>
                <a:path w="977479" h="868343">
                  <a:moveTo>
                    <a:pt x="977479" y="434171"/>
                  </a:moveTo>
                  <a:lnTo>
                    <a:pt x="571079" y="0"/>
                  </a:lnTo>
                  <a:lnTo>
                    <a:pt x="571079" y="203200"/>
                  </a:lnTo>
                  <a:lnTo>
                    <a:pt x="0" y="203200"/>
                  </a:lnTo>
                  <a:lnTo>
                    <a:pt x="0" y="665143"/>
                  </a:lnTo>
                  <a:lnTo>
                    <a:pt x="571079" y="665143"/>
                  </a:lnTo>
                  <a:lnTo>
                    <a:pt x="571079" y="868343"/>
                  </a:lnTo>
                  <a:lnTo>
                    <a:pt x="977479" y="43417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27000"/>
              <a:ext cx="711200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Economic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2640909" y="6647934"/>
            <a:ext cx="618157" cy="617168"/>
            <a:chOff x="0" y="0"/>
            <a:chExt cx="6350000" cy="6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>
                <a:alpha val="49804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07213" y="5240139"/>
            <a:ext cx="2478635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spc="81">
                <a:solidFill>
                  <a:srgbClr val="0C0CD4"/>
                </a:solidFill>
                <a:latin typeface="Aileron Bold"/>
              </a:rPr>
              <a:t> Manuscript</a:t>
            </a:r>
          </a:p>
          <a:p>
            <a:pPr algn="ctr">
              <a:lnSpc>
                <a:spcPts val="3779"/>
              </a:lnSpc>
            </a:pPr>
            <a:r>
              <a:rPr lang="en-US" sz="2700" spc="81">
                <a:solidFill>
                  <a:srgbClr val="0C0CD4"/>
                </a:solidFill>
                <a:latin typeface="Aileron Bold"/>
              </a:rPr>
              <a:t>Submission &amp;</a:t>
            </a:r>
          </a:p>
          <a:p>
            <a:pPr marL="0" lvl="0" indent="0" algn="ctr">
              <a:lnSpc>
                <a:spcPts val="3779"/>
              </a:lnSpc>
            </a:pPr>
            <a:r>
              <a:rPr lang="en-US" sz="2700" spc="81">
                <a:solidFill>
                  <a:srgbClr val="0C0CD4"/>
                </a:solidFill>
                <a:latin typeface="Aileron Bold"/>
              </a:rPr>
              <a:t>Management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70262" y="4448115"/>
            <a:ext cx="1887754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spc="81">
                <a:solidFill>
                  <a:srgbClr val="003479"/>
                </a:solidFill>
                <a:latin typeface="Aileron Bold"/>
              </a:rPr>
              <a:t>Rigorous</a:t>
            </a:r>
          </a:p>
          <a:p>
            <a:pPr marL="0" lvl="0" indent="0" algn="ctr">
              <a:lnSpc>
                <a:spcPts val="3779"/>
              </a:lnSpc>
            </a:pPr>
            <a:r>
              <a:rPr lang="en-US" sz="2700" spc="81">
                <a:solidFill>
                  <a:srgbClr val="003479"/>
                </a:solidFill>
                <a:latin typeface="Aileron Bold"/>
              </a:rPr>
              <a:t>Peer Review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43552" y="4433353"/>
            <a:ext cx="2279183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spc="81">
                <a:solidFill>
                  <a:srgbClr val="0466C8"/>
                </a:solidFill>
                <a:latin typeface="Aileron Bold"/>
              </a:rPr>
              <a:t>Production</a:t>
            </a:r>
          </a:p>
          <a:p>
            <a:pPr marL="0" lvl="0" indent="0" algn="ctr">
              <a:lnSpc>
                <a:spcPts val="3779"/>
              </a:lnSpc>
            </a:pPr>
            <a:r>
              <a:rPr lang="en-US" sz="2700" spc="81">
                <a:solidFill>
                  <a:srgbClr val="0466C8"/>
                </a:solidFill>
                <a:latin typeface="Aileron Bold"/>
              </a:rPr>
              <a:t>&amp; Layout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24810" y="3618805"/>
            <a:ext cx="2140584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spc="81">
                <a:solidFill>
                  <a:srgbClr val="2196F3"/>
                </a:solidFill>
                <a:latin typeface="Aileron Bold"/>
              </a:rPr>
              <a:t>Publication</a:t>
            </a:r>
          </a:p>
          <a:p>
            <a:pPr marL="0" lvl="0" indent="0" algn="ctr">
              <a:lnSpc>
                <a:spcPts val="3779"/>
              </a:lnSpc>
            </a:pPr>
            <a:r>
              <a:rPr lang="en-US" sz="2700" spc="81">
                <a:solidFill>
                  <a:srgbClr val="2196F3"/>
                </a:solidFill>
                <a:latin typeface="Aileron Bold"/>
              </a:rPr>
              <a:t>&amp; Promotion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112214" y="3017580"/>
            <a:ext cx="1887754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</a:pPr>
            <a:r>
              <a:rPr lang="en-US" sz="2700" spc="81">
                <a:solidFill>
                  <a:srgbClr val="64B5F6"/>
                </a:solidFill>
                <a:latin typeface="Aileron Bold"/>
              </a:rPr>
              <a:t>Web &amp; Hosting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107213" y="877291"/>
            <a:ext cx="16324582" cy="1244938"/>
            <a:chOff x="0" y="0"/>
            <a:chExt cx="21766109" cy="1659918"/>
          </a:xfrm>
        </p:grpSpPr>
        <p:sp>
          <p:nvSpPr>
            <p:cNvPr id="31" name="TextBox 31"/>
            <p:cNvSpPr txBox="1"/>
            <p:nvPr/>
          </p:nvSpPr>
          <p:spPr>
            <a:xfrm>
              <a:off x="0" y="1015181"/>
              <a:ext cx="21766109" cy="64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9"/>
                </a:lnSpc>
              </a:pPr>
              <a:r>
                <a:rPr lang="en-US" sz="2899" spc="86">
                  <a:solidFill>
                    <a:srgbClr val="0466C8"/>
                  </a:solidFill>
                  <a:latin typeface="Aileron Bold"/>
                </a:rPr>
                <a:t>Developed, Designed &amp; Dedicated to Scholarly Publishing Community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23825"/>
              <a:ext cx="21766109" cy="1051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15"/>
                </a:lnSpc>
              </a:pPr>
              <a:r>
                <a:rPr lang="en-US" sz="4599" spc="137">
                  <a:solidFill>
                    <a:srgbClr val="191919"/>
                  </a:solidFill>
                  <a:latin typeface="Aileron Ultra-Bold"/>
                </a:rPr>
                <a:t>EXPERIENCE LEGITIMATE PUBLISHING WITH SCIONE!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14760042" y="9116606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09"/>
                </a:lnTo>
                <a:lnTo>
                  <a:pt x="0" y="91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447" y="110613"/>
            <a:ext cx="6839212" cy="9963800"/>
          </a:xfrm>
          <a:custGeom>
            <a:avLst/>
            <a:gdLst/>
            <a:ahLst/>
            <a:cxnLst/>
            <a:rect l="l" t="t" r="r" b="b"/>
            <a:pathLst>
              <a:path w="6839212" h="9963800">
                <a:moveTo>
                  <a:pt x="0" y="0"/>
                </a:moveTo>
                <a:lnTo>
                  <a:pt x="6839211" y="0"/>
                </a:lnTo>
                <a:lnTo>
                  <a:pt x="6839211" y="9963800"/>
                </a:lnTo>
                <a:lnTo>
                  <a:pt x="0" y="9963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 t="-18062" b="-18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061058" y="3205331"/>
            <a:ext cx="5260323" cy="6396176"/>
            <a:chOff x="0" y="0"/>
            <a:chExt cx="1248676" cy="1518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8676" cy="1518301"/>
            </a:xfrm>
            <a:custGeom>
              <a:avLst/>
              <a:gdLst/>
              <a:ahLst/>
              <a:cxnLst/>
              <a:rect l="l" t="t" r="r" b="b"/>
              <a:pathLst>
                <a:path w="1248676" h="1518301">
                  <a:moveTo>
                    <a:pt x="0" y="0"/>
                  </a:moveTo>
                  <a:lnTo>
                    <a:pt x="1248676" y="0"/>
                  </a:lnTo>
                  <a:lnTo>
                    <a:pt x="1248676" y="1518301"/>
                  </a:lnTo>
                  <a:lnTo>
                    <a:pt x="0" y="1518301"/>
                  </a:lnTo>
                  <a:close/>
                </a:path>
              </a:pathLst>
            </a:custGeom>
            <a:solidFill>
              <a:srgbClr val="00347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723237" y="3600814"/>
            <a:ext cx="384746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DM Sans Bold"/>
              </a:rPr>
              <a:t>SCIONE was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DM Sans Bold"/>
              </a:rPr>
              <a:t>Launched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997446" y="3205331"/>
            <a:ext cx="3063612" cy="6396176"/>
            <a:chOff x="0" y="0"/>
            <a:chExt cx="727229" cy="15183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7229" cy="1518301"/>
            </a:xfrm>
            <a:custGeom>
              <a:avLst/>
              <a:gdLst/>
              <a:ahLst/>
              <a:cxnLst/>
              <a:rect l="l" t="t" r="r" b="b"/>
              <a:pathLst>
                <a:path w="727229" h="1518301">
                  <a:moveTo>
                    <a:pt x="0" y="0"/>
                  </a:moveTo>
                  <a:lnTo>
                    <a:pt x="727229" y="0"/>
                  </a:lnTo>
                  <a:lnTo>
                    <a:pt x="727229" y="1518301"/>
                  </a:lnTo>
                  <a:lnTo>
                    <a:pt x="0" y="1518301"/>
                  </a:lnTo>
                  <a:close/>
                </a:path>
              </a:pathLst>
            </a:custGeom>
            <a:solidFill>
              <a:srgbClr val="E1E1E1">
                <a:alpha val="74902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094154" y="3062456"/>
            <a:ext cx="4165146" cy="30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sz="8000">
                <a:solidFill>
                  <a:srgbClr val="767571"/>
                </a:solidFill>
                <a:latin typeface="DM Sans Bold"/>
              </a:rPr>
              <a:t>SCIONE</a:t>
            </a:r>
            <a:r>
              <a:rPr lang="en-US" sz="8000">
                <a:solidFill>
                  <a:srgbClr val="1B253D"/>
                </a:solidFill>
                <a:latin typeface="DM Sans Bold"/>
              </a:rPr>
              <a:t> Mile-stones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6243" y="3806159"/>
            <a:ext cx="268601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1B253D"/>
                </a:solidFill>
                <a:latin typeface="Montserrat Medium"/>
              </a:rPr>
              <a:t>2020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23237" y="5033373"/>
            <a:ext cx="384746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DM Sans Bold"/>
              </a:rPr>
              <a:t>Modified as per regional demands of members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86243" y="5091158"/>
            <a:ext cx="268601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1B253D"/>
                </a:solidFill>
                <a:latin typeface="Montserrat Medium"/>
              </a:rPr>
              <a:t>2021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23237" y="6469196"/>
            <a:ext cx="3847463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DM Sans Bold"/>
              </a:rPr>
              <a:t>Customizable portable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86243" y="6302815"/>
            <a:ext cx="268601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1B253D"/>
                </a:solidFill>
                <a:latin typeface="Montserrat Medium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23237" y="7383048"/>
            <a:ext cx="384746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DM Sans Bold"/>
              </a:rPr>
              <a:t>90+ Society Journal Subscribers enjoying SCIONE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86243" y="7440833"/>
            <a:ext cx="268601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1B253D"/>
                </a:solidFill>
                <a:latin typeface="Montserrat Medium"/>
              </a:rPr>
              <a:t>2023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291769" y="8309819"/>
            <a:ext cx="948481" cy="948481"/>
          </a:xfrm>
          <a:custGeom>
            <a:avLst/>
            <a:gdLst/>
            <a:ahLst/>
            <a:cxnLst/>
            <a:rect l="l" t="t" r="r" b="b"/>
            <a:pathLst>
              <a:path w="948481" h="948481">
                <a:moveTo>
                  <a:pt x="0" y="0"/>
                </a:moveTo>
                <a:lnTo>
                  <a:pt x="948481" y="0"/>
                </a:lnTo>
                <a:lnTo>
                  <a:pt x="948481" y="948481"/>
                </a:lnTo>
                <a:lnTo>
                  <a:pt x="0" y="94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 rot="5400000">
            <a:off x="16935727" y="-1131047"/>
            <a:ext cx="221226" cy="2483319"/>
            <a:chOff x="0" y="0"/>
            <a:chExt cx="152400" cy="17107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2400" cy="1710731"/>
            </a:xfrm>
            <a:custGeom>
              <a:avLst/>
              <a:gdLst/>
              <a:ahLst/>
              <a:cxnLst/>
              <a:rect l="l" t="t" r="r" b="b"/>
              <a:pathLst>
                <a:path w="152400" h="1710731">
                  <a:moveTo>
                    <a:pt x="0" y="0"/>
                  </a:moveTo>
                  <a:lnTo>
                    <a:pt x="152400" y="0"/>
                  </a:lnTo>
                  <a:lnTo>
                    <a:pt x="152400" y="1710731"/>
                  </a:lnTo>
                  <a:lnTo>
                    <a:pt x="0" y="1710731"/>
                  </a:lnTo>
                  <a:close/>
                </a:path>
              </a:pathLst>
            </a:custGeom>
            <a:solidFill>
              <a:srgbClr val="003479">
                <a:alpha val="7490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5400000">
            <a:off x="15694068" y="-1131047"/>
            <a:ext cx="221226" cy="2483319"/>
            <a:chOff x="0" y="0"/>
            <a:chExt cx="152400" cy="17107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2400" cy="1710731"/>
            </a:xfrm>
            <a:custGeom>
              <a:avLst/>
              <a:gdLst/>
              <a:ahLst/>
              <a:cxnLst/>
              <a:rect l="l" t="t" r="r" b="b"/>
              <a:pathLst>
                <a:path w="152400" h="1710731">
                  <a:moveTo>
                    <a:pt x="0" y="0"/>
                  </a:moveTo>
                  <a:lnTo>
                    <a:pt x="152400" y="0"/>
                  </a:lnTo>
                  <a:lnTo>
                    <a:pt x="152400" y="1710731"/>
                  </a:lnTo>
                  <a:lnTo>
                    <a:pt x="0" y="1710731"/>
                  </a:lnTo>
                  <a:close/>
                </a:path>
              </a:pathLst>
            </a:custGeom>
            <a:solidFill>
              <a:srgbClr val="E1E1E1">
                <a:alpha val="74902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186243" y="8578850"/>
            <a:ext cx="268601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1B253D"/>
                </a:solidFill>
                <a:latin typeface="Montserrat Medium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23237" y="8749983"/>
            <a:ext cx="4264213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DM Sans Bold"/>
              </a:rPr>
              <a:t>Expanding to host 500+ Journals</a:t>
            </a: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1230" y="1069598"/>
            <a:ext cx="8115300" cy="8147805"/>
          </a:xfrm>
          <a:custGeom>
            <a:avLst/>
            <a:gdLst/>
            <a:ahLst/>
            <a:cxnLst/>
            <a:rect l="l" t="t" r="r" b="b"/>
            <a:pathLst>
              <a:path w="8115300" h="8147805">
                <a:moveTo>
                  <a:pt x="0" y="0"/>
                </a:moveTo>
                <a:lnTo>
                  <a:pt x="8115300" y="0"/>
                </a:lnTo>
                <a:lnTo>
                  <a:pt x="8115300" y="8147804"/>
                </a:lnTo>
                <a:lnTo>
                  <a:pt x="0" y="8147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82012" y="6811240"/>
            <a:ext cx="1116604" cy="1116604"/>
          </a:xfrm>
          <a:custGeom>
            <a:avLst/>
            <a:gdLst/>
            <a:ahLst/>
            <a:cxnLst/>
            <a:rect l="l" t="t" r="r" b="b"/>
            <a:pathLst>
              <a:path w="1116604" h="1116604">
                <a:moveTo>
                  <a:pt x="0" y="0"/>
                </a:moveTo>
                <a:lnTo>
                  <a:pt x="1116603" y="0"/>
                </a:lnTo>
                <a:lnTo>
                  <a:pt x="1116603" y="1116603"/>
                </a:lnTo>
                <a:lnTo>
                  <a:pt x="0" y="11166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92396" y="6308008"/>
            <a:ext cx="1006465" cy="1006465"/>
          </a:xfrm>
          <a:custGeom>
            <a:avLst/>
            <a:gdLst/>
            <a:ahLst/>
            <a:cxnLst/>
            <a:rect l="l" t="t" r="r" b="b"/>
            <a:pathLst>
              <a:path w="1006465" h="1006465">
                <a:moveTo>
                  <a:pt x="0" y="0"/>
                </a:moveTo>
                <a:lnTo>
                  <a:pt x="1006464" y="0"/>
                </a:lnTo>
                <a:lnTo>
                  <a:pt x="1006464" y="1006464"/>
                </a:lnTo>
                <a:lnTo>
                  <a:pt x="0" y="10064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15736" y="2725414"/>
            <a:ext cx="1365758" cy="1365758"/>
          </a:xfrm>
          <a:custGeom>
            <a:avLst/>
            <a:gdLst/>
            <a:ahLst/>
            <a:cxnLst/>
            <a:rect l="l" t="t" r="r" b="b"/>
            <a:pathLst>
              <a:path w="1365758" h="1365758">
                <a:moveTo>
                  <a:pt x="0" y="0"/>
                </a:moveTo>
                <a:lnTo>
                  <a:pt x="1365758" y="0"/>
                </a:lnTo>
                <a:lnTo>
                  <a:pt x="1365758" y="1365758"/>
                </a:lnTo>
                <a:lnTo>
                  <a:pt x="0" y="13657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95699" y="2236954"/>
            <a:ext cx="1261167" cy="1171339"/>
          </a:xfrm>
          <a:custGeom>
            <a:avLst/>
            <a:gdLst/>
            <a:ahLst/>
            <a:cxnLst/>
            <a:rect l="l" t="t" r="r" b="b"/>
            <a:pathLst>
              <a:path w="1261167" h="1171339">
                <a:moveTo>
                  <a:pt x="0" y="0"/>
                </a:moveTo>
                <a:lnTo>
                  <a:pt x="1261167" y="0"/>
                </a:lnTo>
                <a:lnTo>
                  <a:pt x="1261167" y="1171339"/>
                </a:lnTo>
                <a:lnTo>
                  <a:pt x="0" y="11713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834" b="-383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663585" y="4005841"/>
            <a:ext cx="6754818" cy="252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01"/>
              </a:lnSpc>
            </a:pPr>
            <a:r>
              <a:rPr lang="en-US" sz="9799">
                <a:solidFill>
                  <a:srgbClr val="000000"/>
                </a:solidFill>
                <a:latin typeface="IBM Plex Sans Bold"/>
              </a:rPr>
              <a:t>COUNCIL'S </a:t>
            </a:r>
          </a:p>
          <a:p>
            <a:pPr>
              <a:lnSpc>
                <a:spcPts val="9701"/>
              </a:lnSpc>
            </a:pPr>
            <a:r>
              <a:rPr lang="en-US" sz="9799">
                <a:solidFill>
                  <a:srgbClr val="000000"/>
                </a:solidFill>
                <a:latin typeface="IBM Plex Sans Bold"/>
              </a:rPr>
              <a:t>STRATEGY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4251" y="4778389"/>
            <a:ext cx="2589259" cy="78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3094">
                <a:solidFill>
                  <a:srgbClr val="000000"/>
                </a:solidFill>
                <a:latin typeface="IBM Plex Sans Bold"/>
              </a:rPr>
              <a:t>WHAT WE</a:t>
            </a:r>
          </a:p>
          <a:p>
            <a:pPr algn="ctr">
              <a:lnSpc>
                <a:spcPts val="3063"/>
              </a:lnSpc>
            </a:pPr>
            <a:r>
              <a:rPr lang="en-US" sz="3094">
                <a:solidFill>
                  <a:srgbClr val="000000"/>
                </a:solidFill>
                <a:latin typeface="IBM Plex Sans Bold"/>
              </a:rPr>
              <a:t>DO!</a:t>
            </a:r>
          </a:p>
        </p:txBody>
      </p:sp>
      <p:sp>
        <p:nvSpPr>
          <p:cNvPr id="10" name="TextBox 10"/>
          <p:cNvSpPr txBox="1"/>
          <p:nvPr/>
        </p:nvSpPr>
        <p:spPr>
          <a:xfrm rot="-2343667">
            <a:off x="1787062" y="1868090"/>
            <a:ext cx="2689842" cy="59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6"/>
              </a:lnSpc>
            </a:pPr>
            <a:r>
              <a:rPr lang="en-US" sz="2400">
                <a:solidFill>
                  <a:srgbClr val="000000"/>
                </a:solidFill>
                <a:latin typeface="IBM Plex Sans Bold"/>
              </a:rPr>
              <a:t>PROMOTE ETHICS</a:t>
            </a:r>
          </a:p>
        </p:txBody>
      </p:sp>
      <p:sp>
        <p:nvSpPr>
          <p:cNvPr id="11" name="TextBox 11"/>
          <p:cNvSpPr txBox="1"/>
          <p:nvPr/>
        </p:nvSpPr>
        <p:spPr>
          <a:xfrm rot="2367512">
            <a:off x="6333427" y="1864642"/>
            <a:ext cx="3238422" cy="73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6"/>
              </a:lnSpc>
            </a:pPr>
            <a:r>
              <a:rPr lang="en-US" sz="2400">
                <a:solidFill>
                  <a:srgbClr val="000000"/>
                </a:solidFill>
                <a:latin typeface="IBM Plex Sans Bold"/>
              </a:rPr>
              <a:t>DEVELOP RESOURCES</a:t>
            </a:r>
          </a:p>
        </p:txBody>
      </p:sp>
      <p:sp>
        <p:nvSpPr>
          <p:cNvPr id="12" name="TextBox 12"/>
          <p:cNvSpPr txBox="1"/>
          <p:nvPr/>
        </p:nvSpPr>
        <p:spPr>
          <a:xfrm rot="2894275">
            <a:off x="936427" y="7719542"/>
            <a:ext cx="3116003" cy="70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6"/>
              </a:lnSpc>
            </a:pPr>
            <a:r>
              <a:rPr lang="en-US" sz="2400" dirty="0">
                <a:solidFill>
                  <a:srgbClr val="000000"/>
                </a:solidFill>
                <a:latin typeface="IBM Plex Sans Bold"/>
              </a:rPr>
              <a:t>CAPACITY BUILDING</a:t>
            </a:r>
          </a:p>
        </p:txBody>
      </p:sp>
      <p:sp>
        <p:nvSpPr>
          <p:cNvPr id="13" name="TextBox 13"/>
          <p:cNvSpPr txBox="1"/>
          <p:nvPr/>
        </p:nvSpPr>
        <p:spPr>
          <a:xfrm rot="-2700000">
            <a:off x="6680075" y="7529518"/>
            <a:ext cx="3898171" cy="94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6"/>
              </a:lnSpc>
            </a:pPr>
            <a:r>
              <a:rPr lang="en-US" sz="2400" dirty="0">
                <a:solidFill>
                  <a:srgbClr val="000000"/>
                </a:solidFill>
                <a:latin typeface="IBM Plex Sans Bold"/>
              </a:rPr>
              <a:t>CONNECT PROFESSIONALS</a:t>
            </a:r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3500" y="8112983"/>
            <a:ext cx="395807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B253D"/>
                </a:solidFill>
                <a:latin typeface="DM Sans"/>
              </a:rPr>
              <a:t>Individual Members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5609001"/>
          </a:xfrm>
          <a:custGeom>
            <a:avLst/>
            <a:gdLst/>
            <a:ahLst/>
            <a:cxnLst/>
            <a:rect l="l" t="t" r="r" b="b"/>
            <a:pathLst>
              <a:path w="18288000" h="5609001">
                <a:moveTo>
                  <a:pt x="0" y="0"/>
                </a:moveTo>
                <a:lnTo>
                  <a:pt x="18288000" y="0"/>
                </a:lnTo>
                <a:lnTo>
                  <a:pt x="18288000" y="5609001"/>
                </a:lnTo>
                <a:lnTo>
                  <a:pt x="0" y="5609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116" r="-4559" b="-10944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5962835"/>
            <a:ext cx="11571835" cy="11571835"/>
          </a:xfrm>
          <a:custGeom>
            <a:avLst/>
            <a:gdLst/>
            <a:ahLst/>
            <a:cxnLst/>
            <a:rect l="l" t="t" r="r" b="b"/>
            <a:pathLst>
              <a:path w="11571835" h="11571835">
                <a:moveTo>
                  <a:pt x="0" y="0"/>
                </a:moveTo>
                <a:lnTo>
                  <a:pt x="11571835" y="0"/>
                </a:lnTo>
                <a:lnTo>
                  <a:pt x="11571835" y="11571836"/>
                </a:lnTo>
                <a:lnTo>
                  <a:pt x="0" y="11571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33500" y="6600035"/>
            <a:ext cx="395807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3479"/>
                </a:solidFill>
                <a:latin typeface="Montserrat"/>
              </a:rPr>
              <a:t>6K+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3500" y="1381125"/>
            <a:ext cx="700453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We are in</a:t>
            </a:r>
          </a:p>
          <a:p>
            <a:pPr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Numbers</a:t>
            </a: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935727" y="8934727"/>
            <a:ext cx="221226" cy="2483319"/>
            <a:chOff x="0" y="0"/>
            <a:chExt cx="152400" cy="17107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2400" cy="1710731"/>
            </a:xfrm>
            <a:custGeom>
              <a:avLst/>
              <a:gdLst/>
              <a:ahLst/>
              <a:cxnLst/>
              <a:rect l="l" t="t" r="r" b="b"/>
              <a:pathLst>
                <a:path w="152400" h="1710731">
                  <a:moveTo>
                    <a:pt x="0" y="0"/>
                  </a:moveTo>
                  <a:lnTo>
                    <a:pt x="152400" y="0"/>
                  </a:lnTo>
                  <a:lnTo>
                    <a:pt x="152400" y="1710731"/>
                  </a:lnTo>
                  <a:lnTo>
                    <a:pt x="0" y="1710731"/>
                  </a:lnTo>
                  <a:close/>
                </a:path>
              </a:pathLst>
            </a:custGeom>
            <a:solidFill>
              <a:srgbClr val="003479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15694068" y="8934727"/>
            <a:ext cx="221226" cy="2483319"/>
            <a:chOff x="0" y="0"/>
            <a:chExt cx="152400" cy="17107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2400" cy="1710731"/>
            </a:xfrm>
            <a:custGeom>
              <a:avLst/>
              <a:gdLst/>
              <a:ahLst/>
              <a:cxnLst/>
              <a:rect l="l" t="t" r="r" b="b"/>
              <a:pathLst>
                <a:path w="152400" h="1710731">
                  <a:moveTo>
                    <a:pt x="0" y="0"/>
                  </a:moveTo>
                  <a:lnTo>
                    <a:pt x="152400" y="0"/>
                  </a:lnTo>
                  <a:lnTo>
                    <a:pt x="152400" y="1710731"/>
                  </a:lnTo>
                  <a:lnTo>
                    <a:pt x="0" y="1710731"/>
                  </a:lnTo>
                  <a:close/>
                </a:path>
              </a:pathLst>
            </a:custGeom>
            <a:solidFill>
              <a:srgbClr val="E1E1E1">
                <a:alpha val="74902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799192" y="3125682"/>
            <a:ext cx="2488808" cy="2483319"/>
            <a:chOff x="0" y="0"/>
            <a:chExt cx="1714512" cy="17107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12" cy="1710731"/>
            </a:xfrm>
            <a:custGeom>
              <a:avLst/>
              <a:gdLst/>
              <a:ahLst/>
              <a:cxnLst/>
              <a:rect l="l" t="t" r="r" b="b"/>
              <a:pathLst>
                <a:path w="1714512" h="1710731">
                  <a:moveTo>
                    <a:pt x="0" y="0"/>
                  </a:moveTo>
                  <a:lnTo>
                    <a:pt x="1714512" y="0"/>
                  </a:lnTo>
                  <a:lnTo>
                    <a:pt x="1714512" y="1710731"/>
                  </a:lnTo>
                  <a:lnTo>
                    <a:pt x="0" y="1710731"/>
                  </a:lnTo>
                  <a:close/>
                </a:path>
              </a:pathLst>
            </a:custGeom>
            <a:solidFill>
              <a:srgbClr val="2196F3">
                <a:alpha val="74902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164962" y="6600035"/>
            <a:ext cx="395807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B253D"/>
                </a:solidFill>
                <a:latin typeface="Montserrat"/>
              </a:rPr>
              <a:t>500+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75340" y="8112983"/>
            <a:ext cx="395807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B253D"/>
                </a:solidFill>
                <a:latin typeface="DM Sans"/>
              </a:rPr>
              <a:t>Industry Linkages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88264" y="6600035"/>
            <a:ext cx="395807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3479"/>
                </a:solidFill>
                <a:latin typeface="Montserrat"/>
              </a:rPr>
              <a:t>95%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85520" y="8112983"/>
            <a:ext cx="395807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B253D"/>
                </a:solidFill>
                <a:latin typeface="DM Sans"/>
              </a:rPr>
              <a:t>of member's satisfaction</a:t>
            </a:r>
          </a:p>
        </p:txBody>
      </p:sp>
      <p:sp>
        <p:nvSpPr>
          <p:cNvPr id="17" name="Freeform 17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19373"/>
            <a:ext cx="18288000" cy="3924461"/>
          </a:xfrm>
          <a:custGeom>
            <a:avLst/>
            <a:gdLst/>
            <a:ahLst/>
            <a:cxnLst/>
            <a:rect l="l" t="t" r="r" b="b"/>
            <a:pathLst>
              <a:path w="18288000" h="3924461">
                <a:moveTo>
                  <a:pt x="0" y="0"/>
                </a:moveTo>
                <a:lnTo>
                  <a:pt x="18288000" y="0"/>
                </a:lnTo>
                <a:lnTo>
                  <a:pt x="18288000" y="3924462"/>
                </a:lnTo>
                <a:lnTo>
                  <a:pt x="0" y="3924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767" b="-5699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72595" y="7496285"/>
            <a:ext cx="3489625" cy="134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C0CD4"/>
                </a:solidFill>
                <a:latin typeface="DM Sans Bold"/>
              </a:rPr>
              <a:t>Elevate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3479"/>
                </a:solidFill>
                <a:latin typeface="DM Sans Bold"/>
              </a:rPr>
              <a:t>Asian Scholarly Publishing Standards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52820" y="7496285"/>
            <a:ext cx="3183780" cy="134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C0CD4"/>
                </a:solidFill>
                <a:latin typeface="DM Sans Bold"/>
              </a:rPr>
              <a:t>Foster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3479"/>
                </a:solidFill>
                <a:latin typeface="DM Sans Bold"/>
              </a:rPr>
              <a:t>Global Research Collaboration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27200" y="7496285"/>
            <a:ext cx="3457679" cy="134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C0CD4"/>
                </a:solidFill>
                <a:latin typeface="DM Sans Bold"/>
              </a:rPr>
              <a:t>Empower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3479"/>
                </a:solidFill>
                <a:latin typeface="DM Sans Bold"/>
              </a:rPr>
              <a:t>Diversity in Knowledge Dissemination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75520" y="7496285"/>
            <a:ext cx="3183780" cy="134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C0CD4"/>
                </a:solidFill>
                <a:latin typeface="DM Sans Bold"/>
              </a:rPr>
              <a:t>Advocate</a:t>
            </a:r>
            <a:r>
              <a:rPr lang="en-US" sz="3099">
                <a:solidFill>
                  <a:srgbClr val="003479"/>
                </a:solidFill>
                <a:latin typeface="DM Sans Bold"/>
              </a:rPr>
              <a:t>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3479"/>
                </a:solidFill>
                <a:latin typeface="DM Sans Bold"/>
              </a:rPr>
              <a:t>Ethics and Integrity in Publishing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171575"/>
            <a:ext cx="18288000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003479"/>
                </a:solidFill>
                <a:latin typeface="DM Sans Bold"/>
              </a:rPr>
              <a:t>Goals to Achieve &amp; Struggle For!</a:t>
            </a:r>
          </a:p>
        </p:txBody>
      </p:sp>
      <p:sp>
        <p:nvSpPr>
          <p:cNvPr id="8" name="Freeform 8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36" b="-1126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5475341"/>
            <a:ext cx="16230600" cy="3782959"/>
            <a:chOff x="0" y="0"/>
            <a:chExt cx="3852761" cy="8979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52761" cy="897985"/>
            </a:xfrm>
            <a:custGeom>
              <a:avLst/>
              <a:gdLst/>
              <a:ahLst/>
              <a:cxnLst/>
              <a:rect l="l" t="t" r="r" b="b"/>
              <a:pathLst>
                <a:path w="3852761" h="897985">
                  <a:moveTo>
                    <a:pt x="0" y="0"/>
                  </a:moveTo>
                  <a:lnTo>
                    <a:pt x="3852761" y="0"/>
                  </a:lnTo>
                  <a:lnTo>
                    <a:pt x="3852761" y="897985"/>
                  </a:lnTo>
                  <a:lnTo>
                    <a:pt x="0" y="897985"/>
                  </a:lnTo>
                  <a:close/>
                </a:path>
              </a:pathLst>
            </a:custGeom>
            <a:solidFill>
              <a:srgbClr val="0466C8">
                <a:alpha val="7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425577" y="5887271"/>
            <a:ext cx="15436847" cy="279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248">
                <a:solidFill>
                  <a:srgbClr val="FFFFFF"/>
                </a:solidFill>
                <a:latin typeface="DM Sans Bold"/>
              </a:rPr>
              <a:t>At ACSE We Believe in </a:t>
            </a:r>
          </a:p>
          <a:p>
            <a:pPr algn="ctr">
              <a:lnSpc>
                <a:spcPts val="11200"/>
              </a:lnSpc>
            </a:pPr>
            <a:r>
              <a:rPr lang="en-US" sz="8000" spc="248">
                <a:solidFill>
                  <a:srgbClr val="FFFFFF"/>
                </a:solidFill>
                <a:latin typeface="DM Sans Bold"/>
              </a:rPr>
              <a:t>Community Driven Council!</a:t>
            </a:r>
          </a:p>
        </p:txBody>
      </p:sp>
    </p:spTree>
  </p:cSld>
  <p:clrMapOvr>
    <a:masterClrMapping/>
  </p:clrMapOvr>
  <p:transition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4964059"/>
          </a:xfrm>
          <a:custGeom>
            <a:avLst/>
            <a:gdLst/>
            <a:ahLst/>
            <a:cxnLst/>
            <a:rect l="l" t="t" r="r" b="b"/>
            <a:pathLst>
              <a:path w="18288000" h="4964059">
                <a:moveTo>
                  <a:pt x="0" y="0"/>
                </a:moveTo>
                <a:lnTo>
                  <a:pt x="18288000" y="0"/>
                </a:lnTo>
                <a:lnTo>
                  <a:pt x="18288000" y="4964059"/>
                </a:lnTo>
                <a:lnTo>
                  <a:pt x="0" y="4964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802" b="-728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6242800" cy="8229600"/>
            <a:chOff x="0" y="0"/>
            <a:chExt cx="1481893" cy="19535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1893" cy="1953513"/>
            </a:xfrm>
            <a:custGeom>
              <a:avLst/>
              <a:gdLst/>
              <a:ahLst/>
              <a:cxnLst/>
              <a:rect l="l" t="t" r="r" b="b"/>
              <a:pathLst>
                <a:path w="1481893" h="1953513">
                  <a:moveTo>
                    <a:pt x="0" y="0"/>
                  </a:moveTo>
                  <a:lnTo>
                    <a:pt x="1481893" y="0"/>
                  </a:lnTo>
                  <a:lnTo>
                    <a:pt x="1481893" y="1953513"/>
                  </a:lnTo>
                  <a:lnTo>
                    <a:pt x="0" y="1953513"/>
                  </a:lnTo>
                  <a:close/>
                </a:path>
              </a:pathLst>
            </a:custGeom>
            <a:solidFill>
              <a:srgbClr val="00347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44704" y="3019425"/>
            <a:ext cx="6610792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8"/>
              </a:lnSpc>
            </a:pPr>
            <a:r>
              <a:rPr lang="en-US" sz="13998">
                <a:solidFill>
                  <a:srgbClr val="FFFFFF"/>
                </a:solidFill>
                <a:latin typeface="DM Sans Bold"/>
              </a:rPr>
              <a:t>Thank </a:t>
            </a:r>
          </a:p>
          <a:p>
            <a:pPr algn="ctr">
              <a:lnSpc>
                <a:spcPts val="16798"/>
              </a:lnSpc>
            </a:pPr>
            <a:r>
              <a:rPr lang="en-US" sz="13998">
                <a:solidFill>
                  <a:srgbClr val="FFFFFF"/>
                </a:solidFill>
                <a:latin typeface="DM Sans Bold"/>
              </a:rPr>
              <a:t>You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066774" y="7451256"/>
            <a:ext cx="221226" cy="2835744"/>
            <a:chOff x="0" y="0"/>
            <a:chExt cx="152400" cy="19535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400" cy="1953513"/>
            </a:xfrm>
            <a:custGeom>
              <a:avLst/>
              <a:gdLst/>
              <a:ahLst/>
              <a:cxnLst/>
              <a:rect l="l" t="t" r="r" b="b"/>
              <a:pathLst>
                <a:path w="152400" h="1953513">
                  <a:moveTo>
                    <a:pt x="0" y="0"/>
                  </a:moveTo>
                  <a:lnTo>
                    <a:pt x="152400" y="0"/>
                  </a:lnTo>
                  <a:lnTo>
                    <a:pt x="152400" y="1953513"/>
                  </a:lnTo>
                  <a:lnTo>
                    <a:pt x="0" y="1953513"/>
                  </a:lnTo>
                  <a:close/>
                </a:path>
              </a:pathLst>
            </a:custGeom>
            <a:solidFill>
              <a:srgbClr val="00347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482429" y="7124197"/>
            <a:ext cx="7945424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1B253D"/>
                </a:solidFill>
                <a:latin typeface="DM Sans Bold"/>
              </a:rPr>
              <a:t>Email: </a:t>
            </a:r>
            <a:r>
              <a:rPr lang="en-US" sz="2699">
                <a:solidFill>
                  <a:srgbClr val="0C0CD4"/>
                </a:solidFill>
                <a:latin typeface="DM Sans"/>
              </a:rPr>
              <a:t>maryamsayab@theacse.com</a:t>
            </a:r>
          </a:p>
          <a:p>
            <a:pPr>
              <a:lnSpc>
                <a:spcPts val="3779"/>
              </a:lnSpc>
            </a:pPr>
            <a:r>
              <a:rPr lang="en-US" sz="2699">
                <a:solidFill>
                  <a:srgbClr val="1B253D"/>
                </a:solidFill>
                <a:latin typeface="DM Sans Bold"/>
              </a:rPr>
              <a:t>Phone:</a:t>
            </a:r>
            <a:r>
              <a:rPr lang="en-US" sz="2699">
                <a:solidFill>
                  <a:srgbClr val="1B253D"/>
                </a:solidFill>
                <a:latin typeface="DM Sans"/>
              </a:rPr>
              <a:t> +971-50-925-3308</a:t>
            </a:r>
          </a:p>
          <a:p>
            <a:pPr>
              <a:lnSpc>
                <a:spcPts val="3779"/>
              </a:lnSpc>
            </a:pPr>
            <a:r>
              <a:rPr lang="en-US" sz="2699">
                <a:solidFill>
                  <a:srgbClr val="1B253D"/>
                </a:solidFill>
                <a:latin typeface="DM Sans Bold"/>
              </a:rPr>
              <a:t>Website: </a:t>
            </a:r>
            <a:r>
              <a:rPr lang="en-US" sz="2699">
                <a:solidFill>
                  <a:srgbClr val="1B253D"/>
                </a:solidFill>
                <a:latin typeface="DM Sans"/>
              </a:rPr>
              <a:t>www.theacse.com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13876" y="5504947"/>
            <a:ext cx="6771976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>
                <a:solidFill>
                  <a:srgbClr val="000000"/>
                </a:solidFill>
                <a:latin typeface="DM Sans Bold"/>
              </a:rPr>
              <a:t>Get inTouch!</a:t>
            </a: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563" y="1287561"/>
            <a:ext cx="7711879" cy="7711879"/>
          </a:xfrm>
          <a:custGeom>
            <a:avLst/>
            <a:gdLst/>
            <a:ahLst/>
            <a:cxnLst/>
            <a:rect l="l" t="t" r="r" b="b"/>
            <a:pathLst>
              <a:path w="7711879" h="7711879">
                <a:moveTo>
                  <a:pt x="0" y="0"/>
                </a:moveTo>
                <a:lnTo>
                  <a:pt x="7711879" y="0"/>
                </a:lnTo>
                <a:lnTo>
                  <a:pt x="7711879" y="7711878"/>
                </a:lnTo>
                <a:lnTo>
                  <a:pt x="0" y="7711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846020" y="1621032"/>
            <a:ext cx="7044965" cy="7044936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835" r="-238753" b="-814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527919" y="2134703"/>
            <a:ext cx="7600032" cy="1425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000000"/>
                </a:solidFill>
                <a:latin typeface="IBM Plex Sans Bold"/>
              </a:rPr>
              <a:t>ABOUT THE</a:t>
            </a:r>
          </a:p>
          <a:p>
            <a:pPr>
              <a:lnSpc>
                <a:spcPts val="5544"/>
              </a:lnSpc>
            </a:pPr>
            <a:r>
              <a:rPr lang="en-US" sz="5600">
                <a:solidFill>
                  <a:srgbClr val="000000"/>
                </a:solidFill>
                <a:latin typeface="IBM Plex Sans Bold"/>
              </a:rPr>
              <a:t>COUNCIL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27919" y="3920403"/>
            <a:ext cx="6312906" cy="3909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911" lvl="1" indent="-345456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C0CD4"/>
                </a:solidFill>
                <a:latin typeface="Source Sans Pro"/>
              </a:rPr>
              <a:t>Founded in 2013</a:t>
            </a:r>
          </a:p>
          <a:p>
            <a:pPr marL="690911" lvl="1" indent="-345456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Source Sans Pro"/>
              </a:rPr>
              <a:t>Nonprofit </a:t>
            </a:r>
          </a:p>
          <a:p>
            <a:pPr marL="690911" lvl="1" indent="-345456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C0CD4"/>
                </a:solidFill>
                <a:latin typeface="Source Sans Pro"/>
              </a:rPr>
              <a:t>Internationally oriented</a:t>
            </a:r>
          </a:p>
          <a:p>
            <a:pPr marL="690911" lvl="1" indent="-345456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Source Sans Pro"/>
              </a:rPr>
              <a:t>Connecting Communities</a:t>
            </a:r>
          </a:p>
          <a:p>
            <a:pPr marL="690911" lvl="1" indent="-345456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C0CD4"/>
                </a:solidFill>
                <a:latin typeface="Source Sans Pro"/>
              </a:rPr>
              <a:t>Promote best practices</a:t>
            </a:r>
          </a:p>
          <a:p>
            <a:pPr marL="690911" lvl="1" indent="-345456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Source Sans Pro"/>
              </a:rPr>
              <a:t> Provide intelligent information and technical solutions. </a:t>
            </a:r>
          </a:p>
        </p:txBody>
      </p:sp>
      <p:sp>
        <p:nvSpPr>
          <p:cNvPr id="7" name="Freeform 7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4132" y="983871"/>
            <a:ext cx="8289005" cy="8319257"/>
          </a:xfrm>
          <a:custGeom>
            <a:avLst/>
            <a:gdLst/>
            <a:ahLst/>
            <a:cxnLst/>
            <a:rect l="l" t="t" r="r" b="b"/>
            <a:pathLst>
              <a:path w="8289005" h="8319257">
                <a:moveTo>
                  <a:pt x="0" y="0"/>
                </a:moveTo>
                <a:lnTo>
                  <a:pt x="8289005" y="0"/>
                </a:lnTo>
                <a:lnTo>
                  <a:pt x="8289005" y="8319258"/>
                </a:lnTo>
                <a:lnTo>
                  <a:pt x="0" y="831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29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66354" y="2111901"/>
            <a:ext cx="1221164" cy="1221164"/>
          </a:xfrm>
          <a:custGeom>
            <a:avLst/>
            <a:gdLst/>
            <a:ahLst/>
            <a:cxnLst/>
            <a:rect l="l" t="t" r="r" b="b"/>
            <a:pathLst>
              <a:path w="1221164" h="1221164">
                <a:moveTo>
                  <a:pt x="0" y="0"/>
                </a:moveTo>
                <a:lnTo>
                  <a:pt x="1221164" y="0"/>
                </a:lnTo>
                <a:lnTo>
                  <a:pt x="1221164" y="1221164"/>
                </a:lnTo>
                <a:lnTo>
                  <a:pt x="0" y="12211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80464" y="1646945"/>
            <a:ext cx="1075538" cy="1075538"/>
          </a:xfrm>
          <a:custGeom>
            <a:avLst/>
            <a:gdLst/>
            <a:ahLst/>
            <a:cxnLst/>
            <a:rect l="l" t="t" r="r" b="b"/>
            <a:pathLst>
              <a:path w="1075538" h="1075538">
                <a:moveTo>
                  <a:pt x="0" y="0"/>
                </a:moveTo>
                <a:lnTo>
                  <a:pt x="1075538" y="0"/>
                </a:lnTo>
                <a:lnTo>
                  <a:pt x="1075538" y="1075538"/>
                </a:lnTo>
                <a:lnTo>
                  <a:pt x="0" y="10755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844812" y="6157903"/>
            <a:ext cx="1022380" cy="1022380"/>
          </a:xfrm>
          <a:custGeom>
            <a:avLst/>
            <a:gdLst/>
            <a:ahLst/>
            <a:cxnLst/>
            <a:rect l="l" t="t" r="r" b="b"/>
            <a:pathLst>
              <a:path w="1022380" h="1022380">
                <a:moveTo>
                  <a:pt x="0" y="0"/>
                </a:moveTo>
                <a:lnTo>
                  <a:pt x="1022380" y="0"/>
                </a:lnTo>
                <a:lnTo>
                  <a:pt x="1022380" y="1022381"/>
                </a:lnTo>
                <a:lnTo>
                  <a:pt x="0" y="1022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76936" y="6846364"/>
            <a:ext cx="1097891" cy="1097891"/>
          </a:xfrm>
          <a:custGeom>
            <a:avLst/>
            <a:gdLst/>
            <a:ahLst/>
            <a:cxnLst/>
            <a:rect l="l" t="t" r="r" b="b"/>
            <a:pathLst>
              <a:path w="1097891" h="1097891">
                <a:moveTo>
                  <a:pt x="0" y="0"/>
                </a:moveTo>
                <a:lnTo>
                  <a:pt x="1097890" y="0"/>
                </a:lnTo>
                <a:lnTo>
                  <a:pt x="1097890" y="1097890"/>
                </a:lnTo>
                <a:lnTo>
                  <a:pt x="0" y="10978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34863" y="1649396"/>
            <a:ext cx="6589757" cy="73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000000"/>
                </a:solidFill>
                <a:latin typeface="IBM Plex Sans Bold"/>
              </a:rPr>
              <a:t>MISSION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01376" y="2772833"/>
            <a:ext cx="186454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373435"/>
                </a:solidFill>
                <a:latin typeface="IBM Plex Sans Bold"/>
              </a:rPr>
              <a:t>EDUCATE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86313" y="8028126"/>
            <a:ext cx="284019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IBM Plex Sans Bold"/>
              </a:rPr>
              <a:t>EMPOWER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41664" y="3427688"/>
            <a:ext cx="25848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373435"/>
                </a:solidFill>
                <a:latin typeface="IBM Plex Sans Bold"/>
              </a:rPr>
              <a:t>ENGAGE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11735" y="7347684"/>
            <a:ext cx="285522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IBM Plex Sans Bold"/>
              </a:rPr>
              <a:t>EXCHANGE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34863" y="2576794"/>
            <a:ext cx="6371682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Connecting professionals across the globe while concentrating precisely on the publishing industry and inducing capacity building with specialized training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466C8"/>
              </a:solidFill>
              <a:latin typeface="IBM Plex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34863" y="5648924"/>
            <a:ext cx="6589757" cy="73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000000"/>
                </a:solidFill>
                <a:latin typeface="IBM Plex Sans Bold"/>
              </a:rPr>
              <a:t>VISION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34863" y="6415743"/>
            <a:ext cx="6371682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Being the most reliable solution providing organization to the Asian scholarly publishing community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8917" y="2868242"/>
            <a:ext cx="7290165" cy="6273960"/>
          </a:xfrm>
          <a:custGeom>
            <a:avLst/>
            <a:gdLst/>
            <a:ahLst/>
            <a:cxnLst/>
            <a:rect l="l" t="t" r="r" b="b"/>
            <a:pathLst>
              <a:path w="7290165" h="6273960">
                <a:moveTo>
                  <a:pt x="0" y="0"/>
                </a:moveTo>
                <a:lnTo>
                  <a:pt x="7290166" y="0"/>
                </a:lnTo>
                <a:lnTo>
                  <a:pt x="7290166" y="6273961"/>
                </a:lnTo>
                <a:lnTo>
                  <a:pt x="0" y="6273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9704" y="3459330"/>
            <a:ext cx="708591" cy="761926"/>
          </a:xfrm>
          <a:custGeom>
            <a:avLst/>
            <a:gdLst/>
            <a:ahLst/>
            <a:cxnLst/>
            <a:rect l="l" t="t" r="r" b="b"/>
            <a:pathLst>
              <a:path w="708591" h="761926">
                <a:moveTo>
                  <a:pt x="0" y="0"/>
                </a:moveTo>
                <a:lnTo>
                  <a:pt x="708592" y="0"/>
                </a:lnTo>
                <a:lnTo>
                  <a:pt x="708592" y="761926"/>
                </a:lnTo>
                <a:lnTo>
                  <a:pt x="0" y="761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4970" y="6559896"/>
            <a:ext cx="713764" cy="677427"/>
          </a:xfrm>
          <a:custGeom>
            <a:avLst/>
            <a:gdLst/>
            <a:ahLst/>
            <a:cxnLst/>
            <a:rect l="l" t="t" r="r" b="b"/>
            <a:pathLst>
              <a:path w="713764" h="677427">
                <a:moveTo>
                  <a:pt x="0" y="0"/>
                </a:moveTo>
                <a:lnTo>
                  <a:pt x="713765" y="0"/>
                </a:lnTo>
                <a:lnTo>
                  <a:pt x="713765" y="677428"/>
                </a:lnTo>
                <a:lnTo>
                  <a:pt x="0" y="677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49265" y="6533811"/>
            <a:ext cx="729598" cy="729598"/>
          </a:xfrm>
          <a:custGeom>
            <a:avLst/>
            <a:gdLst/>
            <a:ahLst/>
            <a:cxnLst/>
            <a:rect l="l" t="t" r="r" b="b"/>
            <a:pathLst>
              <a:path w="729598" h="729598">
                <a:moveTo>
                  <a:pt x="0" y="0"/>
                </a:moveTo>
                <a:lnTo>
                  <a:pt x="729599" y="0"/>
                </a:lnTo>
                <a:lnTo>
                  <a:pt x="7295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56887" y="802576"/>
            <a:ext cx="14682818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4100">
                <a:solidFill>
                  <a:srgbClr val="000000"/>
                </a:solidFill>
                <a:latin typeface="IBM Plex Sans Bold"/>
              </a:rPr>
              <a:t>GEOGRAPHICAL VARIATIONS IN SCHOLARLY PUBLISHING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8062" y="4382467"/>
            <a:ext cx="3851877" cy="2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CAPACITY BUILDING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9265" y="7565025"/>
            <a:ext cx="3008505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FUNDING &amp;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7770" y="7565025"/>
            <a:ext cx="2809184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TECHNOLOGICAL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839" y="2174821"/>
            <a:ext cx="44820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DEVELOPED COUNTRIES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11263" y="2174821"/>
            <a:ext cx="4974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196F3"/>
                </a:solidFill>
                <a:latin typeface="IBM Plex Sans Bold"/>
              </a:rPr>
              <a:t>ASIA</a:t>
            </a:r>
          </a:p>
        </p:txBody>
      </p:sp>
      <p:sp>
        <p:nvSpPr>
          <p:cNvPr id="12" name="Freeform 12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8917" y="2868242"/>
            <a:ext cx="7290165" cy="6273960"/>
          </a:xfrm>
          <a:custGeom>
            <a:avLst/>
            <a:gdLst/>
            <a:ahLst/>
            <a:cxnLst/>
            <a:rect l="l" t="t" r="r" b="b"/>
            <a:pathLst>
              <a:path w="7290165" h="6273960">
                <a:moveTo>
                  <a:pt x="0" y="0"/>
                </a:moveTo>
                <a:lnTo>
                  <a:pt x="7290166" y="0"/>
                </a:lnTo>
                <a:lnTo>
                  <a:pt x="7290166" y="6273961"/>
                </a:lnTo>
                <a:lnTo>
                  <a:pt x="0" y="6273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9704" y="3459330"/>
            <a:ext cx="708591" cy="761926"/>
          </a:xfrm>
          <a:custGeom>
            <a:avLst/>
            <a:gdLst/>
            <a:ahLst/>
            <a:cxnLst/>
            <a:rect l="l" t="t" r="r" b="b"/>
            <a:pathLst>
              <a:path w="708591" h="761926">
                <a:moveTo>
                  <a:pt x="0" y="0"/>
                </a:moveTo>
                <a:lnTo>
                  <a:pt x="708592" y="0"/>
                </a:lnTo>
                <a:lnTo>
                  <a:pt x="708592" y="761926"/>
                </a:lnTo>
                <a:lnTo>
                  <a:pt x="0" y="761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4970" y="6559896"/>
            <a:ext cx="713764" cy="677427"/>
          </a:xfrm>
          <a:custGeom>
            <a:avLst/>
            <a:gdLst/>
            <a:ahLst/>
            <a:cxnLst/>
            <a:rect l="l" t="t" r="r" b="b"/>
            <a:pathLst>
              <a:path w="713764" h="677427">
                <a:moveTo>
                  <a:pt x="0" y="0"/>
                </a:moveTo>
                <a:lnTo>
                  <a:pt x="713765" y="0"/>
                </a:lnTo>
                <a:lnTo>
                  <a:pt x="713765" y="677428"/>
                </a:lnTo>
                <a:lnTo>
                  <a:pt x="0" y="677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49265" y="6533811"/>
            <a:ext cx="729598" cy="729598"/>
          </a:xfrm>
          <a:custGeom>
            <a:avLst/>
            <a:gdLst/>
            <a:ahLst/>
            <a:cxnLst/>
            <a:rect l="l" t="t" r="r" b="b"/>
            <a:pathLst>
              <a:path w="729598" h="729598">
                <a:moveTo>
                  <a:pt x="0" y="0"/>
                </a:moveTo>
                <a:lnTo>
                  <a:pt x="729599" y="0"/>
                </a:lnTo>
                <a:lnTo>
                  <a:pt x="7295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56887" y="802576"/>
            <a:ext cx="14682818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4100">
                <a:solidFill>
                  <a:srgbClr val="000000"/>
                </a:solidFill>
                <a:latin typeface="IBM Plex Sans Bold"/>
              </a:rPr>
              <a:t>GEOGRAPHICAL VARIATIONS IN SCHOLARLY PUBLISHING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8062" y="4382467"/>
            <a:ext cx="3851877" cy="2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CAPACITY BUILDING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9265" y="7565025"/>
            <a:ext cx="3008505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FUNDING &amp;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7770" y="7565025"/>
            <a:ext cx="2809184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TECHNOLOGICAL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839" y="2174821"/>
            <a:ext cx="44820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DEVELOPED COUNTRIES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790" y="2818107"/>
            <a:ext cx="5104176" cy="18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>
              <a:lnSpc>
                <a:spcPts val="3767"/>
              </a:lnSpc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       </a:t>
            </a:r>
          </a:p>
          <a:p>
            <a:pPr>
              <a:lnSpc>
                <a:spcPts val="3767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  <a:p>
            <a:pPr>
              <a:lnSpc>
                <a:spcPts val="3767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11263" y="2174821"/>
            <a:ext cx="4974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196F3"/>
                </a:solidFill>
                <a:latin typeface="IBM Plex Sans Bold"/>
              </a:rPr>
              <a:t>ASIA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03408" y="2881784"/>
            <a:ext cx="4482078" cy="187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>
              <a:lnSpc>
                <a:spcPts val="3791"/>
              </a:lnSpc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       </a:t>
            </a:r>
          </a:p>
          <a:p>
            <a:pPr>
              <a:lnSpc>
                <a:spcPts val="3791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8917" y="2868242"/>
            <a:ext cx="7290165" cy="6273960"/>
          </a:xfrm>
          <a:custGeom>
            <a:avLst/>
            <a:gdLst/>
            <a:ahLst/>
            <a:cxnLst/>
            <a:rect l="l" t="t" r="r" b="b"/>
            <a:pathLst>
              <a:path w="7290165" h="6273960">
                <a:moveTo>
                  <a:pt x="0" y="0"/>
                </a:moveTo>
                <a:lnTo>
                  <a:pt x="7290166" y="0"/>
                </a:lnTo>
                <a:lnTo>
                  <a:pt x="7290166" y="6273961"/>
                </a:lnTo>
                <a:lnTo>
                  <a:pt x="0" y="6273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9704" y="3459330"/>
            <a:ext cx="708591" cy="761926"/>
          </a:xfrm>
          <a:custGeom>
            <a:avLst/>
            <a:gdLst/>
            <a:ahLst/>
            <a:cxnLst/>
            <a:rect l="l" t="t" r="r" b="b"/>
            <a:pathLst>
              <a:path w="708591" h="761926">
                <a:moveTo>
                  <a:pt x="0" y="0"/>
                </a:moveTo>
                <a:lnTo>
                  <a:pt x="708592" y="0"/>
                </a:lnTo>
                <a:lnTo>
                  <a:pt x="708592" y="761926"/>
                </a:lnTo>
                <a:lnTo>
                  <a:pt x="0" y="761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4970" y="6559896"/>
            <a:ext cx="713764" cy="677427"/>
          </a:xfrm>
          <a:custGeom>
            <a:avLst/>
            <a:gdLst/>
            <a:ahLst/>
            <a:cxnLst/>
            <a:rect l="l" t="t" r="r" b="b"/>
            <a:pathLst>
              <a:path w="713764" h="677427">
                <a:moveTo>
                  <a:pt x="0" y="0"/>
                </a:moveTo>
                <a:lnTo>
                  <a:pt x="713765" y="0"/>
                </a:lnTo>
                <a:lnTo>
                  <a:pt x="713765" y="677428"/>
                </a:lnTo>
                <a:lnTo>
                  <a:pt x="0" y="677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49265" y="6533811"/>
            <a:ext cx="729598" cy="729598"/>
          </a:xfrm>
          <a:custGeom>
            <a:avLst/>
            <a:gdLst/>
            <a:ahLst/>
            <a:cxnLst/>
            <a:rect l="l" t="t" r="r" b="b"/>
            <a:pathLst>
              <a:path w="729598" h="729598">
                <a:moveTo>
                  <a:pt x="0" y="0"/>
                </a:moveTo>
                <a:lnTo>
                  <a:pt x="729599" y="0"/>
                </a:lnTo>
                <a:lnTo>
                  <a:pt x="7295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56887" y="802576"/>
            <a:ext cx="14682818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4100">
                <a:solidFill>
                  <a:srgbClr val="000000"/>
                </a:solidFill>
                <a:latin typeface="IBM Plex Sans Bold"/>
              </a:rPr>
              <a:t>GEOGRAPHICAL VARIATIONS IN SCHOLARLY PUBLISHING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8062" y="4382467"/>
            <a:ext cx="3851877" cy="2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CAPACITY BUILDING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9265" y="7565025"/>
            <a:ext cx="3008505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FUNDING &amp;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7770" y="7565025"/>
            <a:ext cx="2809184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TECHNOLOGICAL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839" y="2174821"/>
            <a:ext cx="44820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DEVELOPED COUNTRIES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790" y="2818107"/>
            <a:ext cx="5104176" cy="18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Established research &amp; publishing ecosystems</a:t>
            </a:r>
          </a:p>
          <a:p>
            <a:pPr>
              <a:lnSpc>
                <a:spcPts val="3767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11263" y="2174821"/>
            <a:ext cx="4974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196F3"/>
                </a:solidFill>
                <a:latin typeface="IBM Plex Sans Bold"/>
              </a:rPr>
              <a:t>ASIA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03408" y="2881784"/>
            <a:ext cx="4482078" cy="2827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Underdeveloped research &amp; publishing ecosystems</a:t>
            </a:r>
          </a:p>
          <a:p>
            <a:pPr>
              <a:lnSpc>
                <a:spcPts val="3791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8917" y="2868242"/>
            <a:ext cx="7290165" cy="6273960"/>
          </a:xfrm>
          <a:custGeom>
            <a:avLst/>
            <a:gdLst/>
            <a:ahLst/>
            <a:cxnLst/>
            <a:rect l="l" t="t" r="r" b="b"/>
            <a:pathLst>
              <a:path w="7290165" h="6273960">
                <a:moveTo>
                  <a:pt x="0" y="0"/>
                </a:moveTo>
                <a:lnTo>
                  <a:pt x="7290166" y="0"/>
                </a:lnTo>
                <a:lnTo>
                  <a:pt x="7290166" y="6273961"/>
                </a:lnTo>
                <a:lnTo>
                  <a:pt x="0" y="6273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9704" y="3459330"/>
            <a:ext cx="708591" cy="761926"/>
          </a:xfrm>
          <a:custGeom>
            <a:avLst/>
            <a:gdLst/>
            <a:ahLst/>
            <a:cxnLst/>
            <a:rect l="l" t="t" r="r" b="b"/>
            <a:pathLst>
              <a:path w="708591" h="761926">
                <a:moveTo>
                  <a:pt x="0" y="0"/>
                </a:moveTo>
                <a:lnTo>
                  <a:pt x="708592" y="0"/>
                </a:lnTo>
                <a:lnTo>
                  <a:pt x="708592" y="761926"/>
                </a:lnTo>
                <a:lnTo>
                  <a:pt x="0" y="761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4970" y="6559896"/>
            <a:ext cx="713764" cy="677427"/>
          </a:xfrm>
          <a:custGeom>
            <a:avLst/>
            <a:gdLst/>
            <a:ahLst/>
            <a:cxnLst/>
            <a:rect l="l" t="t" r="r" b="b"/>
            <a:pathLst>
              <a:path w="713764" h="677427">
                <a:moveTo>
                  <a:pt x="0" y="0"/>
                </a:moveTo>
                <a:lnTo>
                  <a:pt x="713765" y="0"/>
                </a:lnTo>
                <a:lnTo>
                  <a:pt x="713765" y="677428"/>
                </a:lnTo>
                <a:lnTo>
                  <a:pt x="0" y="677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49265" y="6533811"/>
            <a:ext cx="729598" cy="729598"/>
          </a:xfrm>
          <a:custGeom>
            <a:avLst/>
            <a:gdLst/>
            <a:ahLst/>
            <a:cxnLst/>
            <a:rect l="l" t="t" r="r" b="b"/>
            <a:pathLst>
              <a:path w="729598" h="729598">
                <a:moveTo>
                  <a:pt x="0" y="0"/>
                </a:moveTo>
                <a:lnTo>
                  <a:pt x="729599" y="0"/>
                </a:lnTo>
                <a:lnTo>
                  <a:pt x="7295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56887" y="802576"/>
            <a:ext cx="14682818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4100">
                <a:solidFill>
                  <a:srgbClr val="000000"/>
                </a:solidFill>
                <a:latin typeface="IBM Plex Sans Bold"/>
              </a:rPr>
              <a:t>GEOGRAPHICAL VARIATIONS IN SCHOLARLY PUBLISHING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8062" y="4382467"/>
            <a:ext cx="3851877" cy="2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CAPACITY BUILDING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9265" y="7565025"/>
            <a:ext cx="3008505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FUNDING &amp;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7770" y="7565025"/>
            <a:ext cx="2809184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TECHNOLOGICAL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839" y="2174821"/>
            <a:ext cx="44820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DEVELOPED COUNTRIES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790" y="2818107"/>
            <a:ext cx="5104176" cy="2830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Established research &amp; publishing ecosystems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Advanced Infrastructure</a:t>
            </a:r>
          </a:p>
          <a:p>
            <a:pPr>
              <a:lnSpc>
                <a:spcPts val="3767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  <a:p>
            <a:pPr>
              <a:lnSpc>
                <a:spcPts val="3767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11263" y="2174821"/>
            <a:ext cx="4974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196F3"/>
                </a:solidFill>
                <a:latin typeface="IBM Plex Sans Bold"/>
              </a:rPr>
              <a:t>ASIA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03408" y="2881784"/>
            <a:ext cx="4482078" cy="3303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Underdeveloped research &amp; publishing ecosystems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No specific Infrastructure</a:t>
            </a:r>
          </a:p>
          <a:p>
            <a:pPr>
              <a:lnSpc>
                <a:spcPts val="3791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8917" y="2868242"/>
            <a:ext cx="7290165" cy="6273960"/>
          </a:xfrm>
          <a:custGeom>
            <a:avLst/>
            <a:gdLst/>
            <a:ahLst/>
            <a:cxnLst/>
            <a:rect l="l" t="t" r="r" b="b"/>
            <a:pathLst>
              <a:path w="7290165" h="6273960">
                <a:moveTo>
                  <a:pt x="0" y="0"/>
                </a:moveTo>
                <a:lnTo>
                  <a:pt x="7290166" y="0"/>
                </a:lnTo>
                <a:lnTo>
                  <a:pt x="7290166" y="6273961"/>
                </a:lnTo>
                <a:lnTo>
                  <a:pt x="0" y="6273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9704" y="3459330"/>
            <a:ext cx="708591" cy="761926"/>
          </a:xfrm>
          <a:custGeom>
            <a:avLst/>
            <a:gdLst/>
            <a:ahLst/>
            <a:cxnLst/>
            <a:rect l="l" t="t" r="r" b="b"/>
            <a:pathLst>
              <a:path w="708591" h="761926">
                <a:moveTo>
                  <a:pt x="0" y="0"/>
                </a:moveTo>
                <a:lnTo>
                  <a:pt x="708592" y="0"/>
                </a:lnTo>
                <a:lnTo>
                  <a:pt x="708592" y="761926"/>
                </a:lnTo>
                <a:lnTo>
                  <a:pt x="0" y="761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4970" y="6559896"/>
            <a:ext cx="713764" cy="677427"/>
          </a:xfrm>
          <a:custGeom>
            <a:avLst/>
            <a:gdLst/>
            <a:ahLst/>
            <a:cxnLst/>
            <a:rect l="l" t="t" r="r" b="b"/>
            <a:pathLst>
              <a:path w="713764" h="677427">
                <a:moveTo>
                  <a:pt x="0" y="0"/>
                </a:moveTo>
                <a:lnTo>
                  <a:pt x="713765" y="0"/>
                </a:lnTo>
                <a:lnTo>
                  <a:pt x="713765" y="677428"/>
                </a:lnTo>
                <a:lnTo>
                  <a:pt x="0" y="677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49265" y="6533811"/>
            <a:ext cx="729598" cy="729598"/>
          </a:xfrm>
          <a:custGeom>
            <a:avLst/>
            <a:gdLst/>
            <a:ahLst/>
            <a:cxnLst/>
            <a:rect l="l" t="t" r="r" b="b"/>
            <a:pathLst>
              <a:path w="729598" h="729598">
                <a:moveTo>
                  <a:pt x="0" y="0"/>
                </a:moveTo>
                <a:lnTo>
                  <a:pt x="729599" y="0"/>
                </a:lnTo>
                <a:lnTo>
                  <a:pt x="7295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56887" y="802576"/>
            <a:ext cx="14682818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4100">
                <a:solidFill>
                  <a:srgbClr val="000000"/>
                </a:solidFill>
                <a:latin typeface="IBM Plex Sans Bold"/>
              </a:rPr>
              <a:t>GEOGRAPHICAL VARIATIONS IN SCHOLARLY PUBLISHING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8062" y="4382467"/>
            <a:ext cx="3851877" cy="2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CAPACITY BUILDING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9265" y="7565025"/>
            <a:ext cx="3008505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FUNDING &amp;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7770" y="7565025"/>
            <a:ext cx="2809184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TECHNOLOGICAL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839" y="2174821"/>
            <a:ext cx="44820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DEVELOPED COUNTRIES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790" y="2818107"/>
            <a:ext cx="5104176" cy="3782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Established research &amp; publishing ecosystems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Advanced Infrastructure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Availability of Funding &amp; Resources</a:t>
            </a:r>
          </a:p>
          <a:p>
            <a:pPr>
              <a:lnSpc>
                <a:spcPts val="3767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  <a:p>
            <a:pPr>
              <a:lnSpc>
                <a:spcPts val="3767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11263" y="2174821"/>
            <a:ext cx="4974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196F3"/>
                </a:solidFill>
                <a:latin typeface="IBM Plex Sans Bold"/>
              </a:rPr>
              <a:t>ASIA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03408" y="2881784"/>
            <a:ext cx="4482078" cy="425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Underdeveloped research &amp; publishing ecosystems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No specific Infrastructure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Lack of Funding &amp; Resources</a:t>
            </a:r>
          </a:p>
          <a:p>
            <a:pPr>
              <a:lnSpc>
                <a:spcPts val="3791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466C8"/>
              </a:solidFill>
              <a:latin typeface="IBM Plex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8917" y="2868242"/>
            <a:ext cx="7290165" cy="6273960"/>
          </a:xfrm>
          <a:custGeom>
            <a:avLst/>
            <a:gdLst/>
            <a:ahLst/>
            <a:cxnLst/>
            <a:rect l="l" t="t" r="r" b="b"/>
            <a:pathLst>
              <a:path w="7290165" h="6273960">
                <a:moveTo>
                  <a:pt x="0" y="0"/>
                </a:moveTo>
                <a:lnTo>
                  <a:pt x="7290166" y="0"/>
                </a:lnTo>
                <a:lnTo>
                  <a:pt x="7290166" y="6273961"/>
                </a:lnTo>
                <a:lnTo>
                  <a:pt x="0" y="6273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9704" y="3459330"/>
            <a:ext cx="708591" cy="761926"/>
          </a:xfrm>
          <a:custGeom>
            <a:avLst/>
            <a:gdLst/>
            <a:ahLst/>
            <a:cxnLst/>
            <a:rect l="l" t="t" r="r" b="b"/>
            <a:pathLst>
              <a:path w="708591" h="761926">
                <a:moveTo>
                  <a:pt x="0" y="0"/>
                </a:moveTo>
                <a:lnTo>
                  <a:pt x="708592" y="0"/>
                </a:lnTo>
                <a:lnTo>
                  <a:pt x="708592" y="761926"/>
                </a:lnTo>
                <a:lnTo>
                  <a:pt x="0" y="761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4970" y="6559896"/>
            <a:ext cx="713764" cy="677427"/>
          </a:xfrm>
          <a:custGeom>
            <a:avLst/>
            <a:gdLst/>
            <a:ahLst/>
            <a:cxnLst/>
            <a:rect l="l" t="t" r="r" b="b"/>
            <a:pathLst>
              <a:path w="713764" h="677427">
                <a:moveTo>
                  <a:pt x="0" y="0"/>
                </a:moveTo>
                <a:lnTo>
                  <a:pt x="713765" y="0"/>
                </a:lnTo>
                <a:lnTo>
                  <a:pt x="713765" y="677428"/>
                </a:lnTo>
                <a:lnTo>
                  <a:pt x="0" y="677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49265" y="6533811"/>
            <a:ext cx="729598" cy="729598"/>
          </a:xfrm>
          <a:custGeom>
            <a:avLst/>
            <a:gdLst/>
            <a:ahLst/>
            <a:cxnLst/>
            <a:rect l="l" t="t" r="r" b="b"/>
            <a:pathLst>
              <a:path w="729598" h="729598">
                <a:moveTo>
                  <a:pt x="0" y="0"/>
                </a:moveTo>
                <a:lnTo>
                  <a:pt x="729599" y="0"/>
                </a:lnTo>
                <a:lnTo>
                  <a:pt x="7295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56887" y="802576"/>
            <a:ext cx="14682818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4100">
                <a:solidFill>
                  <a:srgbClr val="000000"/>
                </a:solidFill>
                <a:latin typeface="IBM Plex Sans Bold"/>
              </a:rPr>
              <a:t>GEOGRAPHICAL VARIATIONS IN SCHOLARLY PUBLISHING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8062" y="4382467"/>
            <a:ext cx="3851877" cy="2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CAPACITY BUILDING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9265" y="7565025"/>
            <a:ext cx="3008505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FUNDING &amp;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7770" y="7565025"/>
            <a:ext cx="2809184" cy="5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2"/>
              </a:lnSpc>
            </a:pPr>
            <a:r>
              <a:rPr lang="en-US" sz="2224">
                <a:solidFill>
                  <a:srgbClr val="FFFFFF"/>
                </a:solidFill>
                <a:latin typeface="IBM Plex Sans Bold"/>
              </a:rPr>
              <a:t>TECHNOLOGICAL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839" y="2174821"/>
            <a:ext cx="44820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466C8"/>
                </a:solidFill>
                <a:latin typeface="IBM Plex Sans Bold"/>
              </a:rPr>
              <a:t>DEVELOPED COUNTRIES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790" y="2818107"/>
            <a:ext cx="5104176" cy="473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Established research &amp; publishing ecosystems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Advanced Infrastructure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Availability of Funding &amp; Resources</a:t>
            </a:r>
          </a:p>
          <a:p>
            <a:pPr marL="518158" lvl="1" indent="-259079">
              <a:lnSpc>
                <a:spcPts val="3767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Prestigious journals with </a:t>
            </a:r>
          </a:p>
          <a:p>
            <a:pPr>
              <a:lnSpc>
                <a:spcPts val="3767"/>
              </a:lnSpc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       high-impact factors</a:t>
            </a:r>
          </a:p>
          <a:p>
            <a:pPr>
              <a:lnSpc>
                <a:spcPts val="3767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  <a:p>
            <a:pPr>
              <a:lnSpc>
                <a:spcPts val="3767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11263" y="2174821"/>
            <a:ext cx="4974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196F3"/>
                </a:solidFill>
                <a:latin typeface="IBM Plex Sans Bold"/>
              </a:rPr>
              <a:t>ASIA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03408" y="2881784"/>
            <a:ext cx="4482078" cy="473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Regulatory Bodies 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Underdeveloped research &amp; publishing ecosystems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No specific Infrastructure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466C8"/>
                </a:solidFill>
                <a:latin typeface="IBM Plex Sans Bold"/>
              </a:rPr>
              <a:t>Lack of Funding &amp; Resources</a:t>
            </a:r>
          </a:p>
          <a:p>
            <a:pPr marL="518158" lvl="1" indent="-259079">
              <a:lnSpc>
                <a:spcPts val="3791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BM Plex Sans Bold"/>
              </a:rPr>
              <a:t>Predatory &amp; inactive society journals </a:t>
            </a:r>
          </a:p>
          <a:p>
            <a:pPr>
              <a:lnSpc>
                <a:spcPts val="3791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  <a:p>
            <a:pPr>
              <a:lnSpc>
                <a:spcPts val="3791"/>
              </a:lnSpc>
            </a:pPr>
            <a:endParaRPr lang="en-US" sz="2399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96342" y="9258300"/>
            <a:ext cx="3099357" cy="917410"/>
          </a:xfrm>
          <a:custGeom>
            <a:avLst/>
            <a:gdLst/>
            <a:ahLst/>
            <a:cxnLst/>
            <a:rect l="l" t="t" r="r" b="b"/>
            <a:pathLst>
              <a:path w="3099357" h="917410">
                <a:moveTo>
                  <a:pt x="0" y="0"/>
                </a:moveTo>
                <a:lnTo>
                  <a:pt x="3099357" y="0"/>
                </a:lnTo>
                <a:lnTo>
                  <a:pt x="3099357" y="917410"/>
                </a:lnTo>
                <a:lnTo>
                  <a:pt x="0" y="91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Macintosh PowerPoint</Application>
  <PresentationFormat>Custom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Calibri</vt:lpstr>
      <vt:lpstr>DM Sans</vt:lpstr>
      <vt:lpstr>Canva Sans</vt:lpstr>
      <vt:lpstr>DM Sans Bold</vt:lpstr>
      <vt:lpstr>Arial</vt:lpstr>
      <vt:lpstr>Montserrat</vt:lpstr>
      <vt:lpstr>Aileron Ultra-Bold</vt:lpstr>
      <vt:lpstr>Source Sans Pro</vt:lpstr>
      <vt:lpstr>Canva Sans Bold</vt:lpstr>
      <vt:lpstr>Montserrat Medium</vt:lpstr>
      <vt:lpstr>IBM Plex Sans Bold</vt:lpstr>
      <vt:lpstr>Aileron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MS_ACSE2023</dc:title>
  <cp:lastModifiedBy>Microsoft Office User</cp:lastModifiedBy>
  <cp:revision>2</cp:revision>
  <dcterms:created xsi:type="dcterms:W3CDTF">2006-08-16T00:00:00Z</dcterms:created>
  <dcterms:modified xsi:type="dcterms:W3CDTF">2023-08-19T07:30:12Z</dcterms:modified>
  <dc:identifier>DAFqNGI3zYE</dc:identifier>
</cp:coreProperties>
</file>